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94" r:id="rId3"/>
    <p:sldId id="295" r:id="rId4"/>
    <p:sldId id="296" r:id="rId5"/>
    <p:sldId id="298" r:id="rId6"/>
    <p:sldId id="300" r:id="rId7"/>
    <p:sldId id="326" r:id="rId8"/>
    <p:sldId id="301" r:id="rId9"/>
    <p:sldId id="306" r:id="rId10"/>
    <p:sldId id="307" r:id="rId11"/>
    <p:sldId id="308" r:id="rId12"/>
    <p:sldId id="309" r:id="rId13"/>
    <p:sldId id="305" r:id="rId14"/>
    <p:sldId id="310" r:id="rId15"/>
    <p:sldId id="311" r:id="rId16"/>
    <p:sldId id="312" r:id="rId17"/>
    <p:sldId id="313" r:id="rId18"/>
    <p:sldId id="315" r:id="rId19"/>
    <p:sldId id="314" r:id="rId20"/>
    <p:sldId id="316" r:id="rId21"/>
    <p:sldId id="317" r:id="rId22"/>
    <p:sldId id="318" r:id="rId23"/>
    <p:sldId id="319" r:id="rId24"/>
    <p:sldId id="320" r:id="rId25"/>
    <p:sldId id="327" r:id="rId26"/>
    <p:sldId id="321" r:id="rId27"/>
    <p:sldId id="322" r:id="rId28"/>
    <p:sldId id="323" r:id="rId29"/>
    <p:sldId id="324" r:id="rId30"/>
    <p:sldId id="32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9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32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428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849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412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08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459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0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2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84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4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3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26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6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5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4832-B012-4AB4-B876-4FE9E569A900}" type="datetimeFigureOut">
              <a:rPr lang="en-GB" smtClean="0"/>
              <a:t>26/05/2019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7290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445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“Ichabod” –the glory departs – 10:18-22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AC4314-8511-4A6A-8A45-4576D3AEB425}"/>
              </a:ext>
            </a:extLst>
          </p:cNvPr>
          <p:cNvSpPr txBox="1"/>
          <p:nvPr/>
        </p:nvSpPr>
        <p:spPr>
          <a:xfrm>
            <a:off x="1797269" y="2357718"/>
            <a:ext cx="98478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God’s abiding presence – Exodus 13;16;25; 29; 33;40.   </a:t>
            </a:r>
            <a:r>
              <a:rPr lang="en-GB" sz="2000" b="1" i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“The glory of the Lord filled the temple. The priests could not enter because the glory of the Lord filled it” </a:t>
            </a:r>
            <a:r>
              <a:rPr lang="en-GB" sz="20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2 Chron.7: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The glory has departed (1 Samuel 4:21)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Progressive departure – see Judges 16:20 </a:t>
            </a:r>
            <a:endParaRPr lang="en-GB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88900">
                  <a:srgbClr val="FFFF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7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“Ichabod” –the glory departs – 10:18-22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AC4314-8511-4A6A-8A45-4576D3AEB425}"/>
              </a:ext>
            </a:extLst>
          </p:cNvPr>
          <p:cNvSpPr txBox="1"/>
          <p:nvPr/>
        </p:nvSpPr>
        <p:spPr>
          <a:xfrm>
            <a:off x="1797269" y="2357718"/>
            <a:ext cx="98478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God’s abiding presence – Exodus 13;16;25; 29; 33;40.   </a:t>
            </a:r>
            <a:r>
              <a:rPr lang="en-GB" sz="2000" b="1" i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“The glory of the Lord filled the temple. The priests could not enter because the glory of the Lord filled it” </a:t>
            </a:r>
            <a:r>
              <a:rPr lang="en-GB" sz="20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2 Chron.7: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The glory has departed (1 Samuel 4:21)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Progressive departure – see Judges 16:20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New Testament warnings – Rev.2 &amp; 3</a:t>
            </a:r>
            <a:endParaRPr lang="en-GB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88900">
                  <a:srgbClr val="FFFF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04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“Ichabod” –the glory departs – 10:18-22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AC4314-8511-4A6A-8A45-4576D3AEB425}"/>
              </a:ext>
            </a:extLst>
          </p:cNvPr>
          <p:cNvSpPr txBox="1"/>
          <p:nvPr/>
        </p:nvSpPr>
        <p:spPr>
          <a:xfrm>
            <a:off x="1797269" y="2357718"/>
            <a:ext cx="984788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God’s abiding presence – Exodus 13;16;25; 29; 33;40.   </a:t>
            </a:r>
            <a:r>
              <a:rPr lang="en-GB" sz="2000" b="1" i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“The glory of the Lord filled the temple. The priests could not enter because the glory of the Lord filled it” </a:t>
            </a:r>
            <a:r>
              <a:rPr lang="en-GB" sz="20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2 Chron.7: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The glory has departed (1 Samuel 4:21)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Progressive departure – see Judges 16:20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New Testament warnings – Rev.2 &amp;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God doesn’t share his glory</a:t>
            </a:r>
            <a:endParaRPr lang="en-GB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88900">
                  <a:srgbClr val="FFFF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5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Arrogant defiance 11:1-13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3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Arrogant defiance 11:1-13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9D8A1-D6EC-4F0B-A7BF-F6ADD73002D2}"/>
              </a:ext>
            </a:extLst>
          </p:cNvPr>
          <p:cNvSpPr txBox="1"/>
          <p:nvPr/>
        </p:nvSpPr>
        <p:spPr>
          <a:xfrm>
            <a:off x="1797269" y="2869324"/>
            <a:ext cx="796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Leaders devising mischief 11:1-2</a:t>
            </a:r>
          </a:p>
        </p:txBody>
      </p:sp>
    </p:spTree>
    <p:extLst>
      <p:ext uri="{BB962C8B-B14F-4D97-AF65-F5344CB8AC3E}">
        <p14:creationId xmlns:p14="http://schemas.microsoft.com/office/powerpoint/2010/main" val="336863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Arrogant defiance 11:1-13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9D8A1-D6EC-4F0B-A7BF-F6ADD73002D2}"/>
              </a:ext>
            </a:extLst>
          </p:cNvPr>
          <p:cNvSpPr txBox="1"/>
          <p:nvPr/>
        </p:nvSpPr>
        <p:spPr>
          <a:xfrm>
            <a:off x="1797269" y="2869324"/>
            <a:ext cx="79668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Leaders devising mischief 11:1-2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“Choice cuts safe in the pot” v.3</a:t>
            </a:r>
          </a:p>
        </p:txBody>
      </p:sp>
    </p:spTree>
    <p:extLst>
      <p:ext uri="{BB962C8B-B14F-4D97-AF65-F5344CB8AC3E}">
        <p14:creationId xmlns:p14="http://schemas.microsoft.com/office/powerpoint/2010/main" val="398180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Arrogant defiance 11:1-13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9D8A1-D6EC-4F0B-A7BF-F6ADD73002D2}"/>
              </a:ext>
            </a:extLst>
          </p:cNvPr>
          <p:cNvSpPr txBox="1"/>
          <p:nvPr/>
        </p:nvSpPr>
        <p:spPr>
          <a:xfrm>
            <a:off x="1797269" y="2869324"/>
            <a:ext cx="796684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Leaders devising mischief 11:1-2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“Choice cuts safe in the pot” v.3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The testimony of history ( 2 Kings 25)</a:t>
            </a:r>
          </a:p>
        </p:txBody>
      </p:sp>
    </p:spTree>
    <p:extLst>
      <p:ext uri="{BB962C8B-B14F-4D97-AF65-F5344CB8AC3E}">
        <p14:creationId xmlns:p14="http://schemas.microsoft.com/office/powerpoint/2010/main" val="33887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Arrogant defiance 11:1-13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9D8A1-D6EC-4F0B-A7BF-F6ADD73002D2}"/>
              </a:ext>
            </a:extLst>
          </p:cNvPr>
          <p:cNvSpPr txBox="1"/>
          <p:nvPr/>
        </p:nvSpPr>
        <p:spPr>
          <a:xfrm>
            <a:off x="1797269" y="2869324"/>
            <a:ext cx="85974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Leaders devising mischief 11:1-2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“Choice cuts safe in the pot” v.3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The testimony of history ( 2 Kings 25)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The bad ones are in exile</a:t>
            </a:r>
          </a:p>
        </p:txBody>
      </p:sp>
    </p:spTree>
    <p:extLst>
      <p:ext uri="{BB962C8B-B14F-4D97-AF65-F5344CB8AC3E}">
        <p14:creationId xmlns:p14="http://schemas.microsoft.com/office/powerpoint/2010/main" val="65627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Arrogant defiance 11:1-13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9D8A1-D6EC-4F0B-A7BF-F6ADD73002D2}"/>
              </a:ext>
            </a:extLst>
          </p:cNvPr>
          <p:cNvSpPr txBox="1"/>
          <p:nvPr/>
        </p:nvSpPr>
        <p:spPr>
          <a:xfrm>
            <a:off x="1797269" y="2869324"/>
            <a:ext cx="85974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Leaders devising mischief 11:1-2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“Choice cuts safe in the pot” v.3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The testimony of history ( 2 Kings 25)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The bad ones are in exile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Immediate judgment and Ezekiel’s prayer v.13</a:t>
            </a:r>
          </a:p>
        </p:txBody>
      </p:sp>
    </p:spTree>
    <p:extLst>
      <p:ext uri="{BB962C8B-B14F-4D97-AF65-F5344CB8AC3E}">
        <p14:creationId xmlns:p14="http://schemas.microsoft.com/office/powerpoint/2010/main" val="324692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60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Forlorn hope – </a:t>
            </a:r>
            <a:r>
              <a:rPr lang="en-GB" sz="2800" b="1" i="1" dirty="0">
                <a:ln w="6350"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“this is the temple of the Lord, the temple of the Lord, the temple of the Lord” </a:t>
            </a:r>
            <a:r>
              <a:rPr lang="en-GB" sz="2800" b="1" dirty="0">
                <a:ln w="6350"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(Jer.7:4). </a:t>
            </a:r>
          </a:p>
        </p:txBody>
      </p:sp>
    </p:spTree>
    <p:extLst>
      <p:ext uri="{BB962C8B-B14F-4D97-AF65-F5344CB8AC3E}">
        <p14:creationId xmlns:p14="http://schemas.microsoft.com/office/powerpoint/2010/main" val="6908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A61F1-0192-48DC-BB2B-35AE94F189E0}"/>
              </a:ext>
            </a:extLst>
          </p:cNvPr>
          <p:cNvSpPr txBox="1"/>
          <p:nvPr/>
        </p:nvSpPr>
        <p:spPr>
          <a:xfrm>
            <a:off x="1671145" y="3129747"/>
            <a:ext cx="9228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i="1" dirty="0">
                <a:solidFill>
                  <a:srgbClr val="FFC000"/>
                </a:solidFill>
              </a:rPr>
              <a:t>“Far from being all about judgment, Ezekiel is all about grace!” </a:t>
            </a:r>
            <a:r>
              <a:rPr lang="en-GB" sz="2800" b="1" dirty="0">
                <a:solidFill>
                  <a:srgbClr val="FFC000"/>
                </a:solidFill>
              </a:rPr>
              <a:t>(Derek Thomas)</a:t>
            </a:r>
            <a:endParaRPr lang="en-GB" sz="28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8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A61F1-0192-48DC-BB2B-35AE94F189E0}"/>
              </a:ext>
            </a:extLst>
          </p:cNvPr>
          <p:cNvSpPr txBox="1"/>
          <p:nvPr/>
        </p:nvSpPr>
        <p:spPr>
          <a:xfrm>
            <a:off x="1671145" y="3129747"/>
            <a:ext cx="922808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i="1" dirty="0">
                <a:solidFill>
                  <a:srgbClr val="FFC000"/>
                </a:solidFill>
              </a:rPr>
              <a:t>“Far from being all about judgment, Ezekiel is all about grace!” </a:t>
            </a:r>
            <a:r>
              <a:rPr lang="en-GB" sz="2400" b="1" dirty="0">
                <a:solidFill>
                  <a:srgbClr val="FFC000"/>
                </a:solidFill>
              </a:rPr>
              <a:t>(Derek Thomas)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God’s unfolding purpose</a:t>
            </a:r>
          </a:p>
        </p:txBody>
      </p:sp>
    </p:spTree>
    <p:extLst>
      <p:ext uri="{BB962C8B-B14F-4D97-AF65-F5344CB8AC3E}">
        <p14:creationId xmlns:p14="http://schemas.microsoft.com/office/powerpoint/2010/main" val="94679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A61F1-0192-48DC-BB2B-35AE94F189E0}"/>
              </a:ext>
            </a:extLst>
          </p:cNvPr>
          <p:cNvSpPr txBox="1"/>
          <p:nvPr/>
        </p:nvSpPr>
        <p:spPr>
          <a:xfrm>
            <a:off x="1671145" y="3129747"/>
            <a:ext cx="92280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i="1" dirty="0">
                <a:solidFill>
                  <a:srgbClr val="FFC000"/>
                </a:solidFill>
              </a:rPr>
              <a:t>“Far from being all about judgment, Ezekiel is all about grace!” </a:t>
            </a:r>
            <a:r>
              <a:rPr lang="en-GB" sz="2400" b="1" dirty="0">
                <a:solidFill>
                  <a:srgbClr val="FFC000"/>
                </a:solidFill>
              </a:rPr>
              <a:t>(Derek Thomas)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God’s unfolding purpose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Faithfulness to covenant</a:t>
            </a:r>
          </a:p>
        </p:txBody>
      </p:sp>
    </p:spTree>
    <p:extLst>
      <p:ext uri="{BB962C8B-B14F-4D97-AF65-F5344CB8AC3E}">
        <p14:creationId xmlns:p14="http://schemas.microsoft.com/office/powerpoint/2010/main" val="198750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A61F1-0192-48DC-BB2B-35AE94F189E0}"/>
              </a:ext>
            </a:extLst>
          </p:cNvPr>
          <p:cNvSpPr txBox="1"/>
          <p:nvPr/>
        </p:nvSpPr>
        <p:spPr>
          <a:xfrm>
            <a:off x="1671145" y="3129747"/>
            <a:ext cx="9228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i="1" dirty="0">
                <a:solidFill>
                  <a:srgbClr val="FFC000"/>
                </a:solidFill>
              </a:rPr>
              <a:t>“Far from being all about judgment, Ezekiel is all about grace!” </a:t>
            </a:r>
            <a:r>
              <a:rPr lang="en-GB" sz="2400" b="1" dirty="0">
                <a:solidFill>
                  <a:srgbClr val="FFC000"/>
                </a:solidFill>
              </a:rPr>
              <a:t>(Derek Thomas)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God’s unfolding purpose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Faithfulness to covenant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Historical accomplishment</a:t>
            </a:r>
          </a:p>
        </p:txBody>
      </p:sp>
    </p:spTree>
    <p:extLst>
      <p:ext uri="{BB962C8B-B14F-4D97-AF65-F5344CB8AC3E}">
        <p14:creationId xmlns:p14="http://schemas.microsoft.com/office/powerpoint/2010/main" val="46690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A61F1-0192-48DC-BB2B-35AE94F189E0}"/>
              </a:ext>
            </a:extLst>
          </p:cNvPr>
          <p:cNvSpPr txBox="1"/>
          <p:nvPr/>
        </p:nvSpPr>
        <p:spPr>
          <a:xfrm>
            <a:off x="1671145" y="3129747"/>
            <a:ext cx="922808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i="1" dirty="0">
                <a:solidFill>
                  <a:srgbClr val="FFC000"/>
                </a:solidFill>
              </a:rPr>
              <a:t>“Far from being all about judgment, Ezekiel is all about grace!” </a:t>
            </a:r>
            <a:r>
              <a:rPr lang="en-GB" sz="2400" b="1" dirty="0">
                <a:solidFill>
                  <a:srgbClr val="FFC000"/>
                </a:solidFill>
              </a:rPr>
              <a:t>(Derek Thomas)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God’s unfolding purpose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Faithfulness to covenant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Historical accomplishment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Future accomplishment</a:t>
            </a:r>
          </a:p>
        </p:txBody>
      </p:sp>
    </p:spTree>
    <p:extLst>
      <p:ext uri="{BB962C8B-B14F-4D97-AF65-F5344CB8AC3E}">
        <p14:creationId xmlns:p14="http://schemas.microsoft.com/office/powerpoint/2010/main" val="23903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A61F1-0192-48DC-BB2B-35AE94F189E0}"/>
              </a:ext>
            </a:extLst>
          </p:cNvPr>
          <p:cNvSpPr txBox="1"/>
          <p:nvPr/>
        </p:nvSpPr>
        <p:spPr>
          <a:xfrm>
            <a:off x="1671145" y="3129747"/>
            <a:ext cx="922808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i="1" dirty="0">
                <a:solidFill>
                  <a:srgbClr val="FFC000"/>
                </a:solidFill>
              </a:rPr>
              <a:t>“Far from being all about judgment, Ezekiel is all about grace!” </a:t>
            </a:r>
            <a:r>
              <a:rPr lang="en-GB" sz="2400" b="1" dirty="0">
                <a:solidFill>
                  <a:srgbClr val="FFC000"/>
                </a:solidFill>
              </a:rPr>
              <a:t>(Derek Thomas)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God’s unfolding purpose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Faithfulness to covenant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Historical accomplishment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Future accomplishment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FB544D-9CD7-460F-8CEB-39CF46DE346E}"/>
              </a:ext>
            </a:extLst>
          </p:cNvPr>
          <p:cNvSpPr txBox="1"/>
          <p:nvPr/>
        </p:nvSpPr>
        <p:spPr>
          <a:xfrm>
            <a:off x="2133600" y="5602941"/>
            <a:ext cx="8695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“The recreative activity of the Spirit of God is the crowning messianic blessing” </a:t>
            </a:r>
            <a:r>
              <a:rPr lang="en-GB" sz="2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B.B. Warfield</a:t>
            </a:r>
            <a:endParaRPr lang="en-GB" sz="24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1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D2A709-7F54-460B-8424-D1486DC8231E}"/>
              </a:ext>
            </a:extLst>
          </p:cNvPr>
          <p:cNvSpPr txBox="1"/>
          <p:nvPr/>
        </p:nvSpPr>
        <p:spPr>
          <a:xfrm>
            <a:off x="2510118" y="3429000"/>
            <a:ext cx="5719482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97724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D2A709-7F54-460B-8424-D1486DC8231E}"/>
              </a:ext>
            </a:extLst>
          </p:cNvPr>
          <p:cNvSpPr txBox="1"/>
          <p:nvPr/>
        </p:nvSpPr>
        <p:spPr>
          <a:xfrm>
            <a:off x="2510118" y="3429000"/>
            <a:ext cx="5719482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</a:rPr>
              <a:t>Applications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ECF1F8-8B74-4E8A-A689-D68CD707347E}"/>
              </a:ext>
            </a:extLst>
          </p:cNvPr>
          <p:cNvSpPr txBox="1"/>
          <p:nvPr/>
        </p:nvSpPr>
        <p:spPr>
          <a:xfrm>
            <a:off x="435870" y="4013775"/>
            <a:ext cx="9867978" cy="584775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solidFill>
                  <a:srgbClr val="002060"/>
                </a:solidFill>
              </a:rPr>
              <a:t>The sinfulness of sin</a:t>
            </a:r>
          </a:p>
        </p:txBody>
      </p:sp>
    </p:spTree>
    <p:extLst>
      <p:ext uri="{BB962C8B-B14F-4D97-AF65-F5344CB8AC3E}">
        <p14:creationId xmlns:p14="http://schemas.microsoft.com/office/powerpoint/2010/main" val="217129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D2A709-7F54-460B-8424-D1486DC8231E}"/>
              </a:ext>
            </a:extLst>
          </p:cNvPr>
          <p:cNvSpPr txBox="1"/>
          <p:nvPr/>
        </p:nvSpPr>
        <p:spPr>
          <a:xfrm>
            <a:off x="2510118" y="3429000"/>
            <a:ext cx="5719482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</a:rPr>
              <a:t>Applications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ECF1F8-8B74-4E8A-A689-D68CD707347E}"/>
              </a:ext>
            </a:extLst>
          </p:cNvPr>
          <p:cNvSpPr txBox="1"/>
          <p:nvPr/>
        </p:nvSpPr>
        <p:spPr>
          <a:xfrm>
            <a:off x="451635" y="4013775"/>
            <a:ext cx="9836447" cy="1015663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002060"/>
                </a:solidFill>
              </a:rPr>
              <a:t>The sinfulness of sin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solidFill>
                  <a:srgbClr val="002060"/>
                </a:solidFill>
              </a:rPr>
              <a:t>The sorrow of God’s servant</a:t>
            </a:r>
          </a:p>
        </p:txBody>
      </p:sp>
    </p:spTree>
    <p:extLst>
      <p:ext uri="{BB962C8B-B14F-4D97-AF65-F5344CB8AC3E}">
        <p14:creationId xmlns:p14="http://schemas.microsoft.com/office/powerpoint/2010/main" val="157574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D2A709-7F54-460B-8424-D1486DC8231E}"/>
              </a:ext>
            </a:extLst>
          </p:cNvPr>
          <p:cNvSpPr txBox="1"/>
          <p:nvPr/>
        </p:nvSpPr>
        <p:spPr>
          <a:xfrm>
            <a:off x="2510118" y="3429000"/>
            <a:ext cx="5719482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</a:rPr>
              <a:t>Applications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ECF1F8-8B74-4E8A-A689-D68CD707347E}"/>
              </a:ext>
            </a:extLst>
          </p:cNvPr>
          <p:cNvSpPr txBox="1"/>
          <p:nvPr/>
        </p:nvSpPr>
        <p:spPr>
          <a:xfrm>
            <a:off x="558284" y="4013775"/>
            <a:ext cx="9623149" cy="1446550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002060"/>
                </a:solidFill>
              </a:rPr>
              <a:t>The sinfulness of sin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002060"/>
                </a:solidFill>
              </a:rPr>
              <a:t>The sorrow of God’s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solidFill>
                  <a:srgbClr val="002060"/>
                </a:solidFill>
              </a:rPr>
              <a:t>The certainty of God’s faithfulness</a:t>
            </a:r>
          </a:p>
        </p:txBody>
      </p:sp>
    </p:spTree>
    <p:extLst>
      <p:ext uri="{BB962C8B-B14F-4D97-AF65-F5344CB8AC3E}">
        <p14:creationId xmlns:p14="http://schemas.microsoft.com/office/powerpoint/2010/main" val="73216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chariot throne – 10:1-17</a:t>
            </a:r>
            <a:endParaRPr lang="en-GB" sz="3200" b="1" dirty="0">
              <a:ln w="6350">
                <a:solidFill>
                  <a:schemeClr val="bg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1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“Ichabod” –the glory departs – 10:18-22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Arrogant defiance 11:1-13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promise of a new covenant 11:14-25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D2A709-7F54-460B-8424-D1486DC8231E}"/>
              </a:ext>
            </a:extLst>
          </p:cNvPr>
          <p:cNvSpPr txBox="1"/>
          <p:nvPr/>
        </p:nvSpPr>
        <p:spPr>
          <a:xfrm>
            <a:off x="2510118" y="3429000"/>
            <a:ext cx="5719482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</a:rPr>
              <a:t>Applications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ECF1F8-8B74-4E8A-A689-D68CD707347E}"/>
              </a:ext>
            </a:extLst>
          </p:cNvPr>
          <p:cNvSpPr txBox="1"/>
          <p:nvPr/>
        </p:nvSpPr>
        <p:spPr>
          <a:xfrm>
            <a:off x="446380" y="4013775"/>
            <a:ext cx="9846957" cy="1938992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002060"/>
                </a:solidFill>
              </a:rPr>
              <a:t>The sinfulness of sin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002060"/>
                </a:solidFill>
              </a:rPr>
              <a:t>The sorrow of God’s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002060"/>
                </a:solidFill>
              </a:rPr>
              <a:t>The certainty of God’s faithfulness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solidFill>
                  <a:srgbClr val="002060"/>
                </a:solidFill>
              </a:rPr>
              <a:t>New beginnings = extension of past promises</a:t>
            </a:r>
          </a:p>
        </p:txBody>
      </p:sp>
    </p:spTree>
    <p:extLst>
      <p:ext uri="{BB962C8B-B14F-4D97-AF65-F5344CB8AC3E}">
        <p14:creationId xmlns:p14="http://schemas.microsoft.com/office/powerpoint/2010/main" val="245203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chariot throne – 10:1-17</a:t>
            </a:r>
            <a:endParaRPr lang="en-GB" sz="3200" b="1" dirty="0">
              <a:ln w="6350">
                <a:solidFill>
                  <a:schemeClr val="bg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466CD-01A5-4C92-84F3-E69289B66EC0}"/>
              </a:ext>
            </a:extLst>
          </p:cNvPr>
          <p:cNvSpPr txBox="1"/>
          <p:nvPr/>
        </p:nvSpPr>
        <p:spPr>
          <a:xfrm>
            <a:off x="1734207" y="1965434"/>
            <a:ext cx="794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n w="6350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Fire scattered over city v.2</a:t>
            </a:r>
          </a:p>
        </p:txBody>
      </p:sp>
    </p:spTree>
    <p:extLst>
      <p:ext uri="{BB962C8B-B14F-4D97-AF65-F5344CB8AC3E}">
        <p14:creationId xmlns:p14="http://schemas.microsoft.com/office/powerpoint/2010/main" val="309575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God’s chariot throne – 10:1-17</a:t>
            </a:r>
            <a:endParaRPr lang="en-GB" sz="3200" b="1" dirty="0">
              <a:ln w="6350">
                <a:solidFill>
                  <a:schemeClr val="bg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466CD-01A5-4C92-84F3-E69289B66EC0}"/>
              </a:ext>
            </a:extLst>
          </p:cNvPr>
          <p:cNvSpPr txBox="1"/>
          <p:nvPr/>
        </p:nvSpPr>
        <p:spPr>
          <a:xfrm>
            <a:off x="1734207" y="1965434"/>
            <a:ext cx="794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ln w="6350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Fire scattered over city v.2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89519D-ABA7-4369-A1F9-ADB25083C722}"/>
              </a:ext>
            </a:extLst>
          </p:cNvPr>
          <p:cNvSpPr txBox="1"/>
          <p:nvPr/>
        </p:nvSpPr>
        <p:spPr>
          <a:xfrm>
            <a:off x="1734207" y="2482850"/>
            <a:ext cx="93294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“God’s greatest judgment is to leave people to the consequences of their sins. When God departs, hell begins” </a:t>
            </a:r>
            <a:r>
              <a:rPr lang="en-GB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(Derek Thomas)</a:t>
            </a:r>
            <a:endParaRPr lang="en-GB" sz="28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2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“Ichabod” –the glory departs – 10:18-22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62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revoir’!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“Ichabod” –the glory departs – 10:18-22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AC4314-8511-4A6A-8A45-4576D3AEB425}"/>
              </a:ext>
            </a:extLst>
          </p:cNvPr>
          <p:cNvSpPr txBox="1"/>
          <p:nvPr/>
        </p:nvSpPr>
        <p:spPr>
          <a:xfrm>
            <a:off x="1797269" y="2357718"/>
            <a:ext cx="8597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FFC000"/>
                </a:solidFill>
              </a:rPr>
              <a:t>“The judgment of God who is present, however terrible, is surely preferable to the absence of God” </a:t>
            </a:r>
            <a:r>
              <a:rPr lang="en-GB" sz="2800" b="1" dirty="0">
                <a:solidFill>
                  <a:srgbClr val="FFC000"/>
                </a:solidFill>
              </a:rPr>
              <a:t>(Craigie)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40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“Ichabod” –the glory departs – 10:18-22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AC4314-8511-4A6A-8A45-4576D3AEB425}"/>
              </a:ext>
            </a:extLst>
          </p:cNvPr>
          <p:cNvSpPr txBox="1"/>
          <p:nvPr/>
        </p:nvSpPr>
        <p:spPr>
          <a:xfrm>
            <a:off x="1797269" y="2357718"/>
            <a:ext cx="98478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God’s abiding presence – </a:t>
            </a:r>
            <a:r>
              <a:rPr lang="en-GB" sz="2400" b="1" dirty="0">
                <a:solidFill>
                  <a:srgbClr val="FFC000"/>
                </a:solidFill>
              </a:rPr>
              <a:t>Exodus 13;16;25; 29; 33;40.   </a:t>
            </a:r>
            <a:r>
              <a:rPr lang="en-GB" sz="2400" b="1" i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“The glory of the Lord filled the temple. The priests could not enter because the glory of the Lord filled it” </a:t>
            </a:r>
            <a:r>
              <a:rPr lang="en-GB" sz="24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2 Chron.7: 2</a:t>
            </a:r>
            <a:endParaRPr lang="en-GB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88900">
                  <a:srgbClr val="FFFF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9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7D6507-8E8D-40E1-A7B9-63012EF949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FF3D86-2916-4F9F-9752-304810CF59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048875-14D1-4CC7-8AC3-7ABC73AAAF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D15190E-6939-442C-89B7-1EE16CC52113}"/>
              </a:ext>
            </a:extLst>
          </p:cNvPr>
          <p:cNvSpPr txBox="1">
            <a:spLocks/>
          </p:cNvSpPr>
          <p:nvPr/>
        </p:nvSpPr>
        <p:spPr>
          <a:xfrm>
            <a:off x="3935507" y="170656"/>
            <a:ext cx="7906869" cy="743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God bids ‘au revoir’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Ezekiel 10-11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7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57648-1327-480B-8F0D-5B43CEB35EA4}"/>
              </a:ext>
            </a:extLst>
          </p:cNvPr>
          <p:cNvSpPr txBox="1"/>
          <p:nvPr/>
        </p:nvSpPr>
        <p:spPr>
          <a:xfrm>
            <a:off x="1075765" y="1255059"/>
            <a:ext cx="10040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God’s chariot throne – 10:1-17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“Ichabod” –the glory departs – 10:18-22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F1AA92-27BB-4313-922A-1961DD2AA8D5}"/>
              </a:ext>
            </a:extLst>
          </p:cNvPr>
          <p:cNvSpPr txBox="1"/>
          <p:nvPr/>
        </p:nvSpPr>
        <p:spPr>
          <a:xfrm>
            <a:off x="1797269" y="2480441"/>
            <a:ext cx="8723586" cy="148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AC4314-8511-4A6A-8A45-4576D3AEB425}"/>
              </a:ext>
            </a:extLst>
          </p:cNvPr>
          <p:cNvSpPr txBox="1"/>
          <p:nvPr/>
        </p:nvSpPr>
        <p:spPr>
          <a:xfrm>
            <a:off x="1797269" y="2357718"/>
            <a:ext cx="98478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</a:rPr>
              <a:t>God’s abiding presence – Exodus 13;16;25; 29; 33;40.   </a:t>
            </a:r>
            <a:r>
              <a:rPr lang="en-GB" sz="2000" b="1" i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“The glory of the Lord filled the temple. The priests could not enter because the glory of the Lord filled it” </a:t>
            </a:r>
            <a:r>
              <a:rPr lang="en-GB" sz="20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FFFF00"/>
                  </a:glow>
                </a:effectLst>
              </a:rPr>
              <a:t>2 Chron.7: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</a:rPr>
              <a:t>The glory has departed (1 Samuel 4:21)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88900">
                  <a:srgbClr val="FFFF0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97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7989</TotalTime>
  <Words>1447</Words>
  <Application>Microsoft Office PowerPoint</Application>
  <PresentationFormat>Widescreen</PresentationFormat>
  <Paragraphs>214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Howells</dc:creator>
  <cp:lastModifiedBy>Josh Tanton</cp:lastModifiedBy>
  <cp:revision>180</cp:revision>
  <dcterms:created xsi:type="dcterms:W3CDTF">2018-06-15T07:36:13Z</dcterms:created>
  <dcterms:modified xsi:type="dcterms:W3CDTF">2019-05-26T12:29:53Z</dcterms:modified>
</cp:coreProperties>
</file>